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291" r:id="rId1"/>
  </p:sldMasterIdLst>
  <p:notesMasterIdLst>
    <p:notesMasterId r:id="rId18"/>
  </p:notesMasterIdLst>
  <p:sldIdLst>
    <p:sldId id="270" r:id="rId2"/>
    <p:sldId id="338" r:id="rId3"/>
    <p:sldId id="340" r:id="rId4"/>
    <p:sldId id="339" r:id="rId5"/>
    <p:sldId id="327" r:id="rId6"/>
    <p:sldId id="328" r:id="rId7"/>
    <p:sldId id="330" r:id="rId8"/>
    <p:sldId id="329" r:id="rId9"/>
    <p:sldId id="331" r:id="rId10"/>
    <p:sldId id="337" r:id="rId11"/>
    <p:sldId id="332" r:id="rId12"/>
    <p:sldId id="341" r:id="rId13"/>
    <p:sldId id="342" r:id="rId14"/>
    <p:sldId id="343" r:id="rId15"/>
    <p:sldId id="333" r:id="rId16"/>
    <p:sldId id="33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6"/>
    <p:restoredTop sz="83401"/>
  </p:normalViewPr>
  <p:slideViewPr>
    <p:cSldViewPr snapToGrid="0" snapToObjects="1">
      <p:cViewPr varScale="1">
        <p:scale>
          <a:sx n="106" d="100"/>
          <a:sy n="106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AC5991-E192-404E-93F0-3014852F372A}" type="datetimeFigureOut">
              <a:rPr lang="en-US" smtClean="0"/>
              <a:t>5/8/19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E1A4EB-8A52-0A49-8354-330739677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720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cbi.nlm.nih.gov/pmc/articles/PMC3430517/" TargetMode="External"/><Relationship Id="rId13" Type="http://schemas.openxmlformats.org/officeDocument/2006/relationships/hyperlink" Target="https://www.jstor.org/stable/41341155?seq=1#page_scan_tab_contents" TargetMode="External"/><Relationship Id="rId3" Type="http://schemas.openxmlformats.org/officeDocument/2006/relationships/hyperlink" Target="https://ieeexplore.ieee.org/abstract/document/1201253?part=1" TargetMode="External"/><Relationship Id="rId7" Type="http://schemas.openxmlformats.org/officeDocument/2006/relationships/hyperlink" Target="https://www.tandfonline.com/doi/abs/10.1080/19345747.2018.1429037" TargetMode="External"/><Relationship Id="rId12" Type="http://schemas.openxmlformats.org/officeDocument/2006/relationships/hyperlink" Target="https://www.ncbi.nlm.nih.gov/pubmed/22942637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news.microsoft.com/europe/features/dont-european-girls-like-science-technology/" TargetMode="External"/><Relationship Id="rId11" Type="http://schemas.openxmlformats.org/officeDocument/2006/relationships/hyperlink" Target="https://nces.ed.gov/pubs2001/2001205.pdf" TargetMode="External"/><Relationship Id="rId5" Type="http://schemas.openxmlformats.org/officeDocument/2006/relationships/hyperlink" Target="https://www.academia.edu/1441473/Because_its_boring_irrelevant_and_I_dont_like_computers_Why_high_school_girls_avoid_professionally-oriented_ICT_subjects" TargetMode="External"/><Relationship Id="rId10" Type="http://schemas.openxmlformats.org/officeDocument/2006/relationships/hyperlink" Target="http://www.cssia.org/pdf/20000280-ObstaclesandSolutionsforUnderrepresentedMinoritiesinTechnology.pdf" TargetMode="External"/><Relationship Id="rId4" Type="http://schemas.openxmlformats.org/officeDocument/2006/relationships/hyperlink" Target="https://www.jstor.org/stable/40004448?seq=1#page_scan_tab_contents" TargetMode="External"/><Relationship Id="rId9" Type="http://schemas.openxmlformats.org/officeDocument/2006/relationships/hyperlink" Target="https://journals.sagepub.com/doi/abs/10.3102/0002831213488622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1A4EB-8A52-0A49-8354-3307396779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860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1A4EB-8A52-0A49-8354-33073967794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608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1A4EB-8A52-0A49-8354-33073967794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0676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1A4EB-8A52-0A49-8354-33073967794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785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1A4EB-8A52-0A49-8354-33073967794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281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1A4EB-8A52-0A49-8354-33073967794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922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1A4EB-8A52-0A49-8354-33073967794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80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1A4EB-8A52-0A49-8354-3307396779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361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Access</a:t>
            </a:r>
          </a:p>
          <a:p>
            <a:r>
              <a:rPr lang="en-CA" dirty="0"/>
              <a:t>Female scholars &amp; low income schools</a:t>
            </a:r>
            <a:endParaRPr lang="en-CA" b="0" baseline="30000" dirty="0">
              <a:effectLst/>
            </a:endParaRPr>
          </a:p>
          <a:p>
            <a:endParaRPr lang="en-US" dirty="0"/>
          </a:p>
          <a:p>
            <a:r>
              <a:rPr lang="en-US" dirty="0"/>
              <a:t>Interest</a:t>
            </a:r>
          </a:p>
          <a:p>
            <a:r>
              <a:rPr lang="en-CA" dirty="0"/>
              <a:t>Barriers: lack of exposure to technical concepts early; few relatable role models and mentors; and lack of peer-to-peer support </a:t>
            </a:r>
            <a:r>
              <a:rPr lang="en-CA" baseline="30000" dirty="0">
                <a:hlinkClick r:id="rId3"/>
              </a:rPr>
              <a:t>1</a:t>
            </a:r>
            <a:r>
              <a:rPr lang="en-CA" baseline="30000" dirty="0"/>
              <a:t>, </a:t>
            </a:r>
            <a:r>
              <a:rPr lang="en-CA" baseline="30000" dirty="0">
                <a:hlinkClick r:id="rId4"/>
              </a:rPr>
              <a:t>2</a:t>
            </a:r>
            <a:r>
              <a:rPr lang="en-CA" baseline="30000" dirty="0"/>
              <a:t>, </a:t>
            </a:r>
            <a:r>
              <a:rPr lang="en-CA" baseline="30000" dirty="0">
                <a:hlinkClick r:id="rId5"/>
              </a:rPr>
              <a:t>3</a:t>
            </a:r>
            <a:r>
              <a:rPr lang="en-CA" baseline="30000" dirty="0"/>
              <a:t>, </a:t>
            </a:r>
            <a:r>
              <a:rPr lang="en-CA" baseline="30000" dirty="0">
                <a:hlinkClick r:id="rId6"/>
              </a:rPr>
              <a:t>4</a:t>
            </a:r>
            <a:endParaRPr lang="en-CA" dirty="0"/>
          </a:p>
          <a:p>
            <a:r>
              <a:rPr lang="en-CA" dirty="0"/>
              <a:t>Students question their belonging in new academic settings, especially when there is stigma or stereotype threat </a:t>
            </a:r>
            <a:r>
              <a:rPr lang="en-CA" baseline="30000" dirty="0">
                <a:hlinkClick r:id="rId7"/>
              </a:rPr>
              <a:t>5</a:t>
            </a:r>
            <a:endParaRPr lang="en-CA" dirty="0"/>
          </a:p>
          <a:p>
            <a:r>
              <a:rPr lang="en-CA" dirty="0"/>
              <a:t>AI4ALL program elements align with the 10 effective features of successful K-12 STEM intervention programs for underrepresented groups </a:t>
            </a:r>
            <a:r>
              <a:rPr lang="en-CA" baseline="30000" dirty="0">
                <a:hlinkClick r:id="rId7"/>
              </a:rPr>
              <a:t>6</a:t>
            </a:r>
            <a:r>
              <a:rPr lang="en-CA" baseline="30000" dirty="0"/>
              <a:t>, </a:t>
            </a:r>
            <a:r>
              <a:rPr lang="en-CA" baseline="30000" dirty="0">
                <a:hlinkClick r:id="rId8"/>
              </a:rPr>
              <a:t>7</a:t>
            </a:r>
            <a:endParaRPr lang="en-CA" dirty="0"/>
          </a:p>
          <a:p>
            <a:r>
              <a:rPr lang="en-CA" dirty="0"/>
              <a:t>Research shows self-efficacy has the largest impact on STEM entrance, intent to major in a STEM field, and persistence within that major </a:t>
            </a:r>
            <a:r>
              <a:rPr lang="en-CA" baseline="30000" dirty="0">
                <a:hlinkClick r:id="rId9"/>
              </a:rPr>
              <a:t>8</a:t>
            </a:r>
            <a:endParaRPr lang="en-CA" dirty="0"/>
          </a:p>
          <a:p>
            <a:endParaRPr lang="en-US" dirty="0"/>
          </a:p>
          <a:p>
            <a:r>
              <a:rPr lang="en-US" dirty="0"/>
              <a:t>Exposure</a:t>
            </a:r>
          </a:p>
          <a:p>
            <a:r>
              <a:rPr lang="en-CA" dirty="0"/>
              <a:t>Underrepresented students lack access to programs and social networks that prepare and connect them with internship and workforce opportunities </a:t>
            </a:r>
            <a:r>
              <a:rPr lang="en-CA" baseline="30000" dirty="0">
                <a:hlinkClick r:id="rId10"/>
              </a:rPr>
              <a:t>1</a:t>
            </a:r>
            <a:r>
              <a:rPr lang="en-CA" baseline="30000" dirty="0"/>
              <a:t>, </a:t>
            </a:r>
            <a:r>
              <a:rPr lang="en-CA" baseline="30000" dirty="0">
                <a:hlinkClick r:id="rId11"/>
              </a:rPr>
              <a:t>2</a:t>
            </a:r>
            <a:r>
              <a:rPr lang="en-CA" baseline="30000" dirty="0"/>
              <a:t>, </a:t>
            </a:r>
            <a:r>
              <a:rPr lang="en-CA" baseline="30000" dirty="0">
                <a:hlinkClick r:id="rId12"/>
              </a:rPr>
              <a:t>3</a:t>
            </a:r>
            <a:endParaRPr lang="en-CA" dirty="0"/>
          </a:p>
          <a:p>
            <a:r>
              <a:rPr lang="en-CA" dirty="0"/>
              <a:t>Research shows the lack of women and underrepresented minorities in computing contributes to the limited peer networks, mentors, and role models for students from diverse backgrounds </a:t>
            </a:r>
            <a:r>
              <a:rPr lang="en-CA" baseline="30000" dirty="0">
                <a:hlinkClick r:id="rId10"/>
              </a:rPr>
              <a:t>4</a:t>
            </a:r>
            <a:r>
              <a:rPr lang="en-CA" baseline="30000" dirty="0"/>
              <a:t>, </a:t>
            </a:r>
            <a:r>
              <a:rPr lang="en-CA" baseline="30000" dirty="0">
                <a:hlinkClick r:id="rId11"/>
              </a:rPr>
              <a:t>5</a:t>
            </a:r>
            <a:r>
              <a:rPr lang="en-CA" baseline="30000" dirty="0"/>
              <a:t>, </a:t>
            </a:r>
            <a:r>
              <a:rPr lang="en-CA" baseline="30000" dirty="0">
                <a:hlinkClick r:id="rId12"/>
              </a:rPr>
              <a:t>6</a:t>
            </a:r>
            <a:endParaRPr lang="en-CA" dirty="0"/>
          </a:p>
          <a:p>
            <a:r>
              <a:rPr lang="en-CA" dirty="0"/>
              <a:t>Access to direct college admissions support, in addition to peer networks, has been shown to promote retention and persistence of underrepresented students in STEM </a:t>
            </a:r>
            <a:r>
              <a:rPr lang="en-CA" baseline="30000" dirty="0">
                <a:hlinkClick r:id="rId13"/>
              </a:rPr>
              <a:t>7</a:t>
            </a:r>
            <a:endParaRPr lang="en-CA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1A4EB-8A52-0A49-8354-3307396779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612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1A4EB-8A52-0A49-8354-3307396779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41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1A4EB-8A52-0A49-8354-3307396779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582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1A4EB-8A52-0A49-8354-3307396779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18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1A4EB-8A52-0A49-8354-33073967794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993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1A4EB-8A52-0A49-8354-33073967794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084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1A4EB-8A52-0A49-8354-33073967794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389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i="0"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CAE70-AB6A-A848-9BB1-A20A66CD587F}" type="datetime1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6898-3D67-5849-9611-845334F6585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85EFF5-4443-594A-8902-D9287C6FC4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21597" y="1358900"/>
            <a:ext cx="3441700" cy="482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FE27B35-3A97-9A41-8428-882C3C4817F1}"/>
              </a:ext>
            </a:extLst>
          </p:cNvPr>
          <p:cNvCxnSpPr>
            <a:cxnSpLocks/>
          </p:cNvCxnSpPr>
          <p:nvPr userDrawn="1"/>
        </p:nvCxnSpPr>
        <p:spPr>
          <a:xfrm>
            <a:off x="1721597" y="2018795"/>
            <a:ext cx="8775214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6B15A69-9FCB-4C46-B23A-7F8C0069B05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5400000">
            <a:off x="8978695" y="-14582"/>
            <a:ext cx="4750211" cy="442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445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53D6E-67C3-5F46-B133-4E2F04AE6751}" type="datetime1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6898-3D67-5849-9611-845334F65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571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1" i="0"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6625-7CDB-2244-A0EE-CCB1E4451A94}" type="datetime1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6898-3D67-5849-9611-845334F65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417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C054A7C-19A1-0D4D-ABB9-6B651180B6DE}"/>
              </a:ext>
            </a:extLst>
          </p:cNvPr>
          <p:cNvSpPr/>
          <p:nvPr userDrawn="1"/>
        </p:nvSpPr>
        <p:spPr>
          <a:xfrm>
            <a:off x="10985325" y="6356349"/>
            <a:ext cx="435279" cy="50165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A48BA-BB39-FA4E-BF40-3C0025D9CBF5}" type="datetime1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4AA36898-3D67-5849-9611-845334F6585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DC2BF81-3B5F-1F41-A1D3-59E6503710A6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02589"/>
            <a:ext cx="9132518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03AA4930-F64E-2544-A685-2CB3793B8A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8978695" y="-14582"/>
            <a:ext cx="4750211" cy="442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374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0163F-DC1F-2540-8964-13399AF42C02}" type="datetime1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6898-3D67-5849-9611-845334F65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662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DDC4A-7B1E-3C4D-BF3D-3E4B1BAEC24D}" type="datetime1">
              <a:rPr lang="en-US" smtClean="0"/>
              <a:t>5/8/19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6898-3D67-5849-9611-845334F65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574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 i="0"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88CCE-EEDB-EC45-959D-1A6B8117A08A}" type="datetime1">
              <a:rPr lang="en-US" smtClean="0"/>
              <a:t>5/8/19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6898-3D67-5849-9611-845334F65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12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0DFE1-7F14-4C4B-94D6-7C49AF2614B1}" type="datetime1">
              <a:rPr lang="en-US" smtClean="0"/>
              <a:t>5/8/19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6898-3D67-5849-9611-845334F65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350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970FA-9845-1946-98DF-B6430A3830A5}" type="datetime1">
              <a:rPr lang="en-US" smtClean="0"/>
              <a:t>5/8/19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6898-3D67-5849-9611-845334F65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576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 i="0"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7D5CF-9EED-B94E-83F0-600FE629B330}" type="datetime1">
              <a:rPr lang="en-US" smtClean="0"/>
              <a:t>5/8/19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6898-3D67-5849-9611-845334F65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096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 i="0"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42DFF-B559-C344-BCC0-96AD39ADDEA2}" type="datetime1">
              <a:rPr lang="en-US" smtClean="0"/>
              <a:t>5/8/19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6898-3D67-5849-9611-845334F65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671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187C91-6035-4E48-BBAB-F23C142598B2}" type="datetime1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36898-3D67-5849-9611-845334F65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73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2" r:id="rId1"/>
    <p:sldLayoutId id="2147484293" r:id="rId2"/>
    <p:sldLayoutId id="2147484294" r:id="rId3"/>
    <p:sldLayoutId id="2147484295" r:id="rId4"/>
    <p:sldLayoutId id="2147484296" r:id="rId5"/>
    <p:sldLayoutId id="2147484297" r:id="rId6"/>
    <p:sldLayoutId id="2147484298" r:id="rId7"/>
    <p:sldLayoutId id="2147484299" r:id="rId8"/>
    <p:sldLayoutId id="2147484300" r:id="rId9"/>
    <p:sldLayoutId id="2147484301" r:id="rId10"/>
    <p:sldLayoutId id="214748430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Cambria" panose="020405030504060302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google.com/document/d/1-Ed_QTiWyt3y6W55kQn2HsU8MZ9eaKRTZB4IdDA55Hc/edit" TargetMode="External"/><Relationship Id="rId3" Type="http://schemas.openxmlformats.org/officeDocument/2006/relationships/hyperlink" Target="https://jupyter.org/" TargetMode="External"/><Relationship Id="rId7" Type="http://schemas.openxmlformats.org/officeDocument/2006/relationships/hyperlink" Target="https://docs.google.com/document/d/1B0FNKWQq38yIaO93WcmE4t9cnWt4goKVHzs3g8nUQj4/edi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google.com/document/d/1j3mGL1hvmSx8UoJlBcrSmPY0tRKWLRJP07kFO35dxZ8/edit" TargetMode="External"/><Relationship Id="rId5" Type="http://schemas.openxmlformats.org/officeDocument/2006/relationships/hyperlink" Target="https://github.com/ai4all-sfu/" TargetMode="External"/><Relationship Id="rId4" Type="http://schemas.openxmlformats.org/officeDocument/2006/relationships/hyperlink" Target="https://www.kaggle.com/datasets" TargetMode="External"/><Relationship Id="rId9" Type="http://schemas.openxmlformats.org/officeDocument/2006/relationships/hyperlink" Target="https://github.com/abisee/sailors201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541A8F9-8D78-3C4B-8649-D57A722FA4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306638"/>
          </a:xfrm>
        </p:spPr>
        <p:txBody>
          <a:bodyPr>
            <a:noAutofit/>
          </a:bodyPr>
          <a:lstStyle/>
          <a:p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Invent The Future 2019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73AC3803-B8EF-9E41-B60F-9EAA830764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95863"/>
            <a:ext cx="9144000" cy="1655762"/>
          </a:xfrm>
        </p:spPr>
        <p:txBody>
          <a:bodyPr/>
          <a:lstStyle/>
          <a:p>
            <a:endParaRPr lang="en-US" sz="4000" b="1" dirty="0">
              <a:solidFill>
                <a:srgbClr val="C00000"/>
              </a:solidFill>
            </a:endParaRPr>
          </a:p>
          <a:p>
            <a:r>
              <a:rPr lang="en-US" sz="4000" b="1" dirty="0">
                <a:solidFill>
                  <a:srgbClr val="C00000"/>
                </a:solidFill>
              </a:rPr>
              <a:t>Mentor Welcome Day</a:t>
            </a:r>
          </a:p>
        </p:txBody>
      </p:sp>
    </p:spTree>
    <p:extLst>
      <p:ext uri="{BB962C8B-B14F-4D97-AF65-F5344CB8AC3E}">
        <p14:creationId xmlns:p14="http://schemas.microsoft.com/office/powerpoint/2010/main" val="3473659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0" name="Picture 10" descr="https://lh5.googleusercontent.com/_RIM_n1KIFGptg7N8LSZ7TFIHfxj8npqiKAaxfSQKxxU4MXaRMh20lruT8JN28-QHAdPNmZKZdYcDlcAvkBeeNn6n2zIWJWQ9Ff_WPUof3CVFdKlcbpID6IpZ2Sdb6n4cPyQnbZOhEM">
            <a:extLst>
              <a:ext uri="{FF2B5EF4-FFF2-40B4-BE49-F238E27FC236}">
                <a16:creationId xmlns:a16="http://schemas.microsoft.com/office/drawing/2014/main" id="{EB4BF552-2AE9-FB47-BE02-3B6D9C403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255" y="2365754"/>
            <a:ext cx="4431091" cy="2954973"/>
          </a:xfrm>
          <a:prstGeom prst="rect">
            <a:avLst/>
          </a:prstGeom>
          <a:noFill/>
          <a:ln>
            <a:solidFill>
              <a:srgbClr val="9411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250826-3332-A44B-9B80-83C580FE3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SFU ITF 2018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09B04-2EBD-F245-8FB6-FE16CCDD1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6898-3D67-5849-9611-845334F6585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126" name="Picture 6" descr="https://lh3.googleusercontent.com/HYnyj6zbE5-0jG0U3CRw7d5Ncz472tpNZUEs7qwjbdNopo9OIpBSHb26HgVL7c3WraJjNLWhwMMvfKRQwGnLOsNGUHDL5FVIy9bpcm9JZiExNYXeeJnvuXK25XxcJ0JNJn8LZu9O-JE">
            <a:extLst>
              <a:ext uri="{FF2B5EF4-FFF2-40B4-BE49-F238E27FC236}">
                <a16:creationId xmlns:a16="http://schemas.microsoft.com/office/drawing/2014/main" id="{D4150D1C-FF3B-304A-8209-F23A04252E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316" y="3918194"/>
            <a:ext cx="3426165" cy="2282683"/>
          </a:xfrm>
          <a:prstGeom prst="rect">
            <a:avLst/>
          </a:prstGeom>
          <a:noFill/>
          <a:ln>
            <a:solidFill>
              <a:srgbClr val="9411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5.googleusercontent.com/Grc5a2DVRo7wq_e910kPTCwRxjMhNtEnV_WdLqpGbCQYNV4ZWXgc7Q7Mu-ys7hyORcxikLgyfyikk06KPWE75ByohOfX6XoZ4u-jLtFxI7dChmdHIR1GBpctQbdhz8Ia8HLeSZ63JGQ">
            <a:extLst>
              <a:ext uri="{FF2B5EF4-FFF2-40B4-BE49-F238E27FC236}">
                <a16:creationId xmlns:a16="http://schemas.microsoft.com/office/drawing/2014/main" id="{033D9594-6689-664E-942C-E69457360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54" y="1635510"/>
            <a:ext cx="3422969" cy="2282684"/>
          </a:xfrm>
          <a:prstGeom prst="rect">
            <a:avLst/>
          </a:prstGeom>
          <a:noFill/>
          <a:ln>
            <a:solidFill>
              <a:srgbClr val="9411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3.googleusercontent.com/xiCs5fDEC-_Elicy1vVPyaIbzNE0KmX-XacSHWJrvbYbtdEPpuTOHkQVweXUK6tNhl-zVphtJEYJp8_IBInh6zGAzdVZNHGhzcy2E-1atcCX7Qs1OfeYybAm5QBFghIhZiJIOPkFRB0">
            <a:extLst>
              <a:ext uri="{FF2B5EF4-FFF2-40B4-BE49-F238E27FC236}">
                <a16:creationId xmlns:a16="http://schemas.microsoft.com/office/drawing/2014/main" id="{3501104C-A56A-F044-B1E9-EF53800E5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687" y="2083884"/>
            <a:ext cx="4451033" cy="2968271"/>
          </a:xfrm>
          <a:prstGeom prst="rect">
            <a:avLst/>
          </a:prstGeom>
          <a:noFill/>
          <a:ln>
            <a:solidFill>
              <a:srgbClr val="9411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lh5.googleusercontent.com/_m0o3-CSm0_XH9Qf5lZ6F867wyN8k0LER9RoH0uOWZkMriFqu1v7-ZtDhQR9Gu_SLLf-d2rh74B-3eY60pOEYtc-oPtxIVAS55Prrj9gDCOxX_v32PcZkhMYEC23R3G1ktctw3Py5wM">
            <a:extLst>
              <a:ext uri="{FF2B5EF4-FFF2-40B4-BE49-F238E27FC236}">
                <a16:creationId xmlns:a16="http://schemas.microsoft.com/office/drawing/2014/main" id="{B851F2E2-6DD1-2C43-99D0-6A0CE1C2C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143" y="4603877"/>
            <a:ext cx="1976888" cy="1318332"/>
          </a:xfrm>
          <a:prstGeom prst="rect">
            <a:avLst/>
          </a:prstGeom>
          <a:noFill/>
          <a:ln>
            <a:solidFill>
              <a:srgbClr val="9411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https://lh3.googleusercontent.com/mVFhbnnu_KICU4pFhAQdUGkGZFRYFh13SEcqD1SmnxS2xmG_QzPvYQU7Pq5OT6ID8QbX2Y0Ubx7R1_7MOgVaE1YcQaeGn7M_DnTLPxiZc3q6UMIfleYzj8bHhLvGKm05yFm_mcMZszk">
            <a:extLst>
              <a:ext uri="{FF2B5EF4-FFF2-40B4-BE49-F238E27FC236}">
                <a16:creationId xmlns:a16="http://schemas.microsoft.com/office/drawing/2014/main" id="{C9F86F0B-6446-C544-9FAD-B908B701C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332" y="1594957"/>
            <a:ext cx="2035989" cy="1357745"/>
          </a:xfrm>
          <a:prstGeom prst="rect">
            <a:avLst/>
          </a:prstGeom>
          <a:noFill/>
          <a:ln>
            <a:solidFill>
              <a:srgbClr val="9411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lh3.googleusercontent.com/yrZ-aiaX8eaEBoUvhpIoMyxwmCiQPXoHJpKTrDZvnRqEMUPWO5NHZBDXvv-ko5zBbF6SS7hTSJ5RXfiG2K3O-sC5pTXPW2J-5HbeFPIEEhUV1y3uL6p0DhSkv2_TOLjVS_LFaFM-8Fk">
            <a:extLst>
              <a:ext uri="{FF2B5EF4-FFF2-40B4-BE49-F238E27FC236}">
                <a16:creationId xmlns:a16="http://schemas.microsoft.com/office/drawing/2014/main" id="{812F24F0-45BA-B448-92AA-C98481C71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983" y="4402861"/>
            <a:ext cx="3422967" cy="2282683"/>
          </a:xfrm>
          <a:prstGeom prst="rect">
            <a:avLst/>
          </a:prstGeom>
          <a:noFill/>
          <a:ln>
            <a:solidFill>
              <a:srgbClr val="9411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8706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CF39-E515-E548-80DD-37A24FE34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 from SFU ITF 2018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5DB8E-9AB7-5D4C-91EF-C31853814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b="1" dirty="0"/>
              <a:t>NLP: </a:t>
            </a:r>
            <a:r>
              <a:rPr lang="en-CA" dirty="0"/>
              <a:t>De-fake-news-</a:t>
            </a:r>
            <a:r>
              <a:rPr lang="en-CA" dirty="0" err="1"/>
              <a:t>anator</a:t>
            </a:r>
            <a:endParaRPr lang="en-CA" dirty="0"/>
          </a:p>
          <a:p>
            <a:pPr marL="914400" lvl="2" indent="0">
              <a:buNone/>
            </a:pPr>
            <a:endParaRPr lang="en-CA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BFDC-A48A-8447-A1A5-EE4AE3E13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6898-3D67-5849-9611-845334F6585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100" name="Picture 4" descr="https://lh6.googleusercontent.com/I1KK12QrpNtJS31KAIihFlEgjMJxo0BQY1PHk-J23vqyskKzRn5bEqzJPDnJ-voJAGK16W67hlz_wVzDLEwcU4nBlUJEVG6q5C9jOWN4GoOB_idi37ArXJ4AZsPNOBnqm2NIXHEj_Ig">
            <a:extLst>
              <a:ext uri="{FF2B5EF4-FFF2-40B4-BE49-F238E27FC236}">
                <a16:creationId xmlns:a16="http://schemas.microsoft.com/office/drawing/2014/main" id="{41F41C25-1CFF-C84D-AF72-FD326AF07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3076098"/>
            <a:ext cx="3207709" cy="1860540"/>
          </a:xfrm>
          <a:prstGeom prst="rect">
            <a:avLst/>
          </a:prstGeom>
          <a:noFill/>
          <a:ln>
            <a:solidFill>
              <a:srgbClr val="9411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lh5.googleusercontent.com/0pw1TfL-FB3y6uZEl1aKgcoZA53uewvTUA7ORR4LDi2uI2b7Sn_N4_9ZUlHZb2GHOXyV5byuPB1Q1REspKrYmvuLk6tnKGrj6vkKDI0QqlaaGDPvTOdlKH5CqpbCXL3exT6wSXNkH-o">
            <a:extLst>
              <a:ext uri="{FF2B5EF4-FFF2-40B4-BE49-F238E27FC236}">
                <a16:creationId xmlns:a16="http://schemas.microsoft.com/office/drawing/2014/main" id="{4ACFDA33-03C8-914C-915D-97AB32821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370" y="2145828"/>
            <a:ext cx="1860540" cy="186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https://lh6.googleusercontent.com/UY9MbOnOcoWEZTu2r2ILa23rVHMHp66stYegphrzCs_hVKoM_kKPoqJvgn_856iosHgQt8usX2FRCFrtt-ArBEJkvJTR4FWYD63HL6qV9unKZKZoMZGOQZMBR0XrEs566RVlR1nnq2o">
            <a:extLst>
              <a:ext uri="{FF2B5EF4-FFF2-40B4-BE49-F238E27FC236}">
                <a16:creationId xmlns:a16="http://schemas.microsoft.com/office/drawing/2014/main" id="{7D37C1BF-55DF-4A44-9944-B0663B6E8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397" y="2611433"/>
            <a:ext cx="611034" cy="61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69533C-A72C-8348-B130-67CD88E0D2E0}"/>
              </a:ext>
            </a:extLst>
          </p:cNvPr>
          <p:cNvSpPr txBox="1"/>
          <p:nvPr/>
        </p:nvSpPr>
        <p:spPr>
          <a:xfrm>
            <a:off x="3806983" y="2963398"/>
            <a:ext cx="5799221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CA" dirty="0"/>
              <a:t>Public Opinion Profiling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CA" sz="1400" dirty="0"/>
              <a:t>Are prominent societal figures perceived based </a:t>
            </a:r>
            <a:br>
              <a:rPr lang="en-CA" sz="1400" dirty="0"/>
            </a:br>
            <a:r>
              <a:rPr lang="en-CA" sz="1400" dirty="0"/>
              <a:t>on subjective or objective figures?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CA" sz="1400" dirty="0"/>
              <a:t>Billionaires: Donald Trump, Elon Musk, Bill Gates, Jeff Bezos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CA" sz="1400" dirty="0"/>
              <a:t>How: Tracking sentiment on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CA" sz="1400" dirty="0"/>
              <a:t>twitter of the subjects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lvl="1"/>
            <a:r>
              <a:rPr lang="en-CA" dirty="0" err="1"/>
              <a:t>GeoTweet</a:t>
            </a:r>
            <a:endParaRPr lang="en-CA" dirty="0"/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CA" sz="1400" dirty="0"/>
              <a:t>Quick visualization of public opinion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CA" sz="1400" dirty="0"/>
              <a:t>Create maps with keyword search 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CA" sz="1400" dirty="0"/>
              <a:t>Challenges: Ambiguity in human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874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A2FA3-AE82-9A43-AEDD-D3B03A85F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 from SFU ITF 2018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813C3-D440-864F-81AD-69778A33D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b="1" dirty="0"/>
              <a:t>Robotics: </a:t>
            </a:r>
            <a:r>
              <a:rPr lang="en-CA" dirty="0"/>
              <a:t>Pepper for Wellbeing</a:t>
            </a:r>
          </a:p>
          <a:p>
            <a:endParaRPr lang="en-CA" dirty="0"/>
          </a:p>
          <a:p>
            <a:pPr marL="457200" lvl="1" indent="0">
              <a:buNone/>
            </a:pPr>
            <a:br>
              <a:rPr lang="en-CA" sz="2000" dirty="0"/>
            </a:br>
            <a:endParaRPr lang="en-CA" sz="20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B1FAC-6A5A-8944-A58C-C5F45B59C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6898-3D67-5849-9611-845334F6585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194" name="Picture 2" descr="https://lh4.googleusercontent.com/Slpt7rYXdK6uqlUCkz7X9fcvevmRp2UnEZnpH9xQRYD5VuyDYYBNk8lH158_XR_EAtTT5_aC-nsTzbhLIji4RZ5-S0qc9Gw-x1BBghfku79EqoLVztA3h3cD7Qgxz7H0J7ajk0jR_ak">
            <a:extLst>
              <a:ext uri="{FF2B5EF4-FFF2-40B4-BE49-F238E27FC236}">
                <a16:creationId xmlns:a16="http://schemas.microsoft.com/office/drawing/2014/main" id="{2D28C328-D21C-234A-94C8-139136A14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34" y="2534600"/>
            <a:ext cx="4286005" cy="2933388"/>
          </a:xfrm>
          <a:prstGeom prst="rect">
            <a:avLst/>
          </a:prstGeom>
          <a:noFill/>
          <a:ln>
            <a:solidFill>
              <a:srgbClr val="9411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1977D2-4279-0843-B157-665D7BD6BE95}"/>
              </a:ext>
            </a:extLst>
          </p:cNvPr>
          <p:cNvSpPr txBox="1"/>
          <p:nvPr/>
        </p:nvSpPr>
        <p:spPr>
          <a:xfrm>
            <a:off x="5534526" y="2526632"/>
            <a:ext cx="3705727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/>
              <a:t>Conversational Companion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600" dirty="0"/>
              <a:t>Tells hilarious jokes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CA" sz="1600" dirty="0"/>
              <a:t>Gives trivia and quizzes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CA" sz="1600" dirty="0"/>
              <a:t>Has fun conversations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CA" sz="2000" dirty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CA" sz="2000" b="1" dirty="0"/>
              <a:t>Health Companion 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CA" sz="1600" dirty="0"/>
              <a:t>Calls for help and calls 911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CA" sz="1600" dirty="0"/>
              <a:t>Provides tips based on the situation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CA" sz="1600" dirty="0"/>
              <a:t>Senses lack of presence and acts accordingly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917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F2162-FC05-F743-B4EE-91E814947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 from SFU ITF 2018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ADD0A-0A85-5942-A40C-3B08CCED2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b="1" dirty="0"/>
              <a:t>Computer Vision: </a:t>
            </a:r>
            <a:r>
              <a:rPr lang="en-CA" dirty="0"/>
              <a:t>Food ingredients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0900E-E332-094A-89D2-7EB49B7D6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6898-3D67-5849-9611-845334F6585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175" name="Picture 7" descr="https://lh4.googleusercontent.com/eCXImV1_mTVwDrdrre5oyB22jnfUF-GBW2GnPkTksapyGfE0OJEyDobTNHECrI0V_sk-WBl3fZN0wmEb_SQ21AlbxahsUZ_aVFAdn9kdS6nlhOTlTN07BraLCi8bV2SqBuwix2fSFrw">
            <a:extLst>
              <a:ext uri="{FF2B5EF4-FFF2-40B4-BE49-F238E27FC236}">
                <a16:creationId xmlns:a16="http://schemas.microsoft.com/office/drawing/2014/main" id="{6BD4DFCC-1B13-6E48-A43B-8E7C0713C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2880216"/>
            <a:ext cx="3280694" cy="2461803"/>
          </a:xfrm>
          <a:prstGeom prst="rect">
            <a:avLst/>
          </a:prstGeom>
          <a:noFill/>
          <a:ln>
            <a:solidFill>
              <a:srgbClr val="9411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Notched Right Arrow 7">
            <a:extLst>
              <a:ext uri="{FF2B5EF4-FFF2-40B4-BE49-F238E27FC236}">
                <a16:creationId xmlns:a16="http://schemas.microsoft.com/office/drawing/2014/main" id="{6223AE10-2724-804D-94C7-FA91C48C2CF1}"/>
              </a:ext>
            </a:extLst>
          </p:cNvPr>
          <p:cNvSpPr/>
          <p:nvPr/>
        </p:nvSpPr>
        <p:spPr>
          <a:xfrm>
            <a:off x="4274127" y="3607531"/>
            <a:ext cx="1821873" cy="126525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Algorithm</a:t>
            </a: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493377D-03DC-E64B-90F4-CD4827122A36}"/>
              </a:ext>
            </a:extLst>
          </p:cNvPr>
          <p:cNvSpPr/>
          <p:nvPr/>
        </p:nvSpPr>
        <p:spPr>
          <a:xfrm>
            <a:off x="6246984" y="2880215"/>
            <a:ext cx="2978727" cy="2461804"/>
          </a:xfrm>
          <a:prstGeom prst="roundRect">
            <a:avLst/>
          </a:prstGeom>
          <a:solidFill>
            <a:srgbClr val="9411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/>
              <a:t>This is </a:t>
            </a:r>
            <a:r>
              <a:rPr lang="en-CA" sz="2000" b="1" dirty="0"/>
              <a:t>bruschetta</a:t>
            </a:r>
            <a:r>
              <a:rPr lang="en-CA" sz="2000" dirty="0"/>
              <a:t>.</a:t>
            </a:r>
          </a:p>
          <a:p>
            <a:pPr algn="ctr"/>
            <a:r>
              <a:rPr lang="en-CA" sz="2000" i="1" dirty="0"/>
              <a:t>Calories: 120</a:t>
            </a:r>
            <a:endParaRPr lang="en-CA" sz="2000" dirty="0"/>
          </a:p>
          <a:p>
            <a:pPr algn="ctr"/>
            <a:r>
              <a:rPr lang="en-CA" sz="2000" i="1" dirty="0"/>
              <a:t>Vegan: Maybe</a:t>
            </a:r>
            <a:endParaRPr lang="en-CA" sz="2000" dirty="0"/>
          </a:p>
          <a:p>
            <a:pPr algn="ctr"/>
            <a:r>
              <a:rPr lang="en-CA" sz="2000" i="1" dirty="0"/>
              <a:t>Vegetarian</a:t>
            </a:r>
            <a:endParaRPr lang="en-CA" sz="2000" dirty="0"/>
          </a:p>
          <a:p>
            <a:pPr algn="ctr"/>
            <a:r>
              <a:rPr lang="en-CA" sz="2000" i="1" dirty="0"/>
              <a:t>Contains Gluten</a:t>
            </a:r>
            <a:endParaRPr lang="en-CA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72529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https://lh3.googleusercontent.com/25jgOF8vesF1bI5L6ZVpTGe0p8Akq-zrBcpjPyrAk7oya1s6lyeCFNaxMwh-XoBgIYrA3vxUTvOqNlJPa5RBFGrWMJ1JbhqjBt1rk8G_3N4SXh1OHJGzRvDm5Z64V6yOmVJ1bt8lEGk">
            <a:extLst>
              <a:ext uri="{FF2B5EF4-FFF2-40B4-BE49-F238E27FC236}">
                <a16:creationId xmlns:a16="http://schemas.microsoft.com/office/drawing/2014/main" id="{5CBCA251-725A-114D-ABC0-68F589738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584" y="2229168"/>
            <a:ext cx="3100921" cy="247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80D1DB-CD71-4E49-BE33-163A5CE0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 from SFU ITF 2018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693A1-672E-A341-9005-E000599B2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b="1" dirty="0"/>
              <a:t>Bioinformatics: </a:t>
            </a:r>
            <a:r>
              <a:rPr lang="en-CA" dirty="0"/>
              <a:t>Inferring the Infection Pathway of Influenza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34EE5B-C42F-E444-BFB3-9564455D4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6898-3D67-5849-9611-845334F6585B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146" name="Picture 2" descr="https://lh3.googleusercontent.com/P0OXNtdrdfRUKggFdbB5SgmZIemsdZuOy76iXTCcqRxcGUd7u2J0J49avxnyUFAQ3Xa3rUtSK5fuygF4RZTqlYW4Cp2CSYKR82ZsIgMzaRbvIUFSEQ85iXCVYUYbMXBinFnilQok7bs">
            <a:extLst>
              <a:ext uri="{FF2B5EF4-FFF2-40B4-BE49-F238E27FC236}">
                <a16:creationId xmlns:a16="http://schemas.microsoft.com/office/drawing/2014/main" id="{C6C97497-7C85-DC45-B5C8-41265851A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5" y="2661920"/>
            <a:ext cx="2538209" cy="177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E8C47A-20E9-9648-926F-76A0B80AB91C}"/>
              </a:ext>
            </a:extLst>
          </p:cNvPr>
          <p:cNvSpPr txBox="1"/>
          <p:nvPr/>
        </p:nvSpPr>
        <p:spPr>
          <a:xfrm>
            <a:off x="505690" y="5837711"/>
            <a:ext cx="37792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Map of Infection Pathways</a:t>
            </a:r>
          </a:p>
          <a:p>
            <a:pPr algn="ctr"/>
            <a:r>
              <a:rPr lang="en-CA" sz="1400" dirty="0"/>
              <a:t>red to yellow indicates ancestor to new strains</a:t>
            </a:r>
          </a:p>
          <a:p>
            <a:pPr algn="ctr"/>
            <a:endParaRPr lang="en-US" sz="1600" dirty="0"/>
          </a:p>
        </p:txBody>
      </p:sp>
      <p:pic>
        <p:nvPicPr>
          <p:cNvPr id="6152" name="Picture 8" descr="https://lh5.googleusercontent.com/ahdKVLkFxvVrWRzVgK_pPOJ-NkJMqa4QA3slxtQELN9O-hXHrefcYQW0kgYGMb4DgUD_WcLPJpxfLBwESdcT15VDFtcFJBukgsLRr2fZMXj8m67X4jemxHkrBiTJCDwevgbuX97E65s">
            <a:extLst>
              <a:ext uri="{FF2B5EF4-FFF2-40B4-BE49-F238E27FC236}">
                <a16:creationId xmlns:a16="http://schemas.microsoft.com/office/drawing/2014/main" id="{A7B84786-C625-FE42-8A27-6F6648DFD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191" y="2631836"/>
            <a:ext cx="2665448" cy="230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4CB28C-54E6-8C46-BB2B-2409710C06DD}"/>
              </a:ext>
            </a:extLst>
          </p:cNvPr>
          <p:cNvSpPr txBox="1"/>
          <p:nvPr/>
        </p:nvSpPr>
        <p:spPr>
          <a:xfrm>
            <a:off x="5265161" y="5942568"/>
            <a:ext cx="3779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Predicting Future Strains</a:t>
            </a:r>
            <a:endParaRPr lang="en-CA" sz="1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13837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95F60-339B-D141-B944-175874DD1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D840F-019A-D846-AD0E-EF34AF474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CA" sz="2000" b="1" dirty="0"/>
              <a:t>Initial Project Pitches</a:t>
            </a:r>
            <a:r>
              <a:rPr lang="en-CA" sz="2000" dirty="0"/>
              <a:t>: May 17</a:t>
            </a:r>
          </a:p>
          <a:p>
            <a:pPr fontAlgn="base"/>
            <a:endParaRPr lang="en-CA" sz="2000" dirty="0"/>
          </a:p>
          <a:p>
            <a:pPr fontAlgn="base"/>
            <a:r>
              <a:rPr lang="en-CA" sz="2000" b="1" dirty="0"/>
              <a:t>Refined Project Pitches: </a:t>
            </a:r>
            <a:r>
              <a:rPr lang="en-CA" sz="2000" dirty="0"/>
              <a:t>May 28</a:t>
            </a:r>
          </a:p>
          <a:p>
            <a:pPr fontAlgn="base"/>
            <a:endParaRPr lang="en-CA" sz="2000" dirty="0"/>
          </a:p>
          <a:p>
            <a:pPr fontAlgn="base"/>
            <a:r>
              <a:rPr lang="en-CA" sz="2000" b="1" dirty="0"/>
              <a:t>Project Code Ready: </a:t>
            </a:r>
            <a:r>
              <a:rPr lang="en-CA" sz="2000" dirty="0"/>
              <a:t>June 28</a:t>
            </a:r>
          </a:p>
          <a:p>
            <a:pPr fontAlgn="base"/>
            <a:endParaRPr lang="en-CA" sz="2000" dirty="0"/>
          </a:p>
          <a:p>
            <a:pPr fontAlgn="base"/>
            <a:r>
              <a:rPr lang="en-CA" sz="2000" b="1" dirty="0"/>
              <a:t>Test Code on Program Laptops: </a:t>
            </a:r>
            <a:r>
              <a:rPr lang="en-CA" sz="2000" dirty="0"/>
              <a:t>July 3 -10</a:t>
            </a:r>
          </a:p>
          <a:p>
            <a:pPr fontAlgn="base"/>
            <a:endParaRPr lang="en-CA" sz="2000" dirty="0"/>
          </a:p>
          <a:p>
            <a:pPr fontAlgn="base"/>
            <a:r>
              <a:rPr lang="en-CA" sz="2000" b="1" dirty="0"/>
              <a:t>Install Marathon: </a:t>
            </a:r>
            <a:r>
              <a:rPr lang="en-CA" sz="2000" dirty="0"/>
              <a:t>July 10 -12</a:t>
            </a:r>
            <a:endParaRPr lang="en-CA" sz="2000" b="1" dirty="0"/>
          </a:p>
          <a:p>
            <a:endParaRPr lang="en-CA" sz="2000" b="1" dirty="0"/>
          </a:p>
          <a:p>
            <a:r>
              <a:rPr lang="en-CA" sz="2000" b="1" dirty="0"/>
              <a:t>Program Dates : </a:t>
            </a:r>
            <a:r>
              <a:rPr lang="en-CA" sz="2000" dirty="0"/>
              <a:t>July 15 – 26 (project team work on the second week)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093DB-26FC-4145-B445-959FE3861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6898-3D67-5849-9611-845334F6585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A3831-8593-EC4A-8053-C05BA86B1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978695" y="-14582"/>
            <a:ext cx="4750211" cy="442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720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4823F-D34C-1742-857D-81E64702D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7EC31-1361-A64D-8110-0000B6729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CA" sz="2600" dirty="0" err="1"/>
              <a:t>Jupyter</a:t>
            </a:r>
            <a:r>
              <a:rPr lang="en-CA" sz="2600" dirty="0"/>
              <a:t> Notebooks: </a:t>
            </a:r>
            <a:r>
              <a:rPr lang="en-CA" sz="2600" dirty="0">
                <a:hlinkClick r:id="rId3" tooltip="https://jupyter.org/"/>
              </a:rPr>
              <a:t>https://jupyter.org/</a:t>
            </a:r>
            <a:br>
              <a:rPr lang="en-CA" sz="2600" dirty="0"/>
            </a:br>
            <a:endParaRPr lang="en-CA" sz="2600" dirty="0"/>
          </a:p>
          <a:p>
            <a:pPr>
              <a:lnSpc>
                <a:spcPct val="120000"/>
              </a:lnSpc>
            </a:pPr>
            <a:r>
              <a:rPr lang="en-CA" sz="2600" dirty="0"/>
              <a:t>Kaggle. Ideas for datasets: </a:t>
            </a:r>
            <a:r>
              <a:rPr lang="en-CA" sz="2600" dirty="0">
                <a:hlinkClick r:id="rId4" tooltip="https://www.kaggle.com/datasets"/>
              </a:rPr>
              <a:t>https://www.kaggle.com/datasets</a:t>
            </a:r>
            <a:br>
              <a:rPr lang="en-CA" sz="2600" dirty="0"/>
            </a:br>
            <a:endParaRPr lang="en-CA" sz="2600" dirty="0"/>
          </a:p>
          <a:p>
            <a:pPr>
              <a:lnSpc>
                <a:spcPct val="120000"/>
              </a:lnSpc>
            </a:pPr>
            <a:r>
              <a:rPr lang="en-CA" sz="2600" dirty="0" err="1"/>
              <a:t>Github</a:t>
            </a:r>
            <a:r>
              <a:rPr lang="en-CA" sz="2600" dirty="0"/>
              <a:t> : </a:t>
            </a:r>
            <a:r>
              <a:rPr lang="en-CA" sz="2600" dirty="0">
                <a:hlinkClick r:id="rId5"/>
              </a:rPr>
              <a:t>https://github.com/ai4all-sfu/</a:t>
            </a:r>
            <a:r>
              <a:rPr lang="en-CA" sz="2600" dirty="0"/>
              <a:t> (Please pass us your IDs for full access)</a:t>
            </a:r>
            <a:br>
              <a:rPr lang="en-CA" sz="2600" dirty="0"/>
            </a:br>
            <a:endParaRPr lang="en-CA" sz="2600" dirty="0"/>
          </a:p>
          <a:p>
            <a:pPr>
              <a:lnSpc>
                <a:spcPct val="120000"/>
              </a:lnSpc>
            </a:pPr>
            <a:r>
              <a:rPr lang="en-CA" sz="2600" dirty="0"/>
              <a:t>Pitch document from last year: </a:t>
            </a:r>
            <a:br>
              <a:rPr lang="en-CA" sz="2600" dirty="0"/>
            </a:br>
            <a:r>
              <a:rPr lang="en-CA" sz="2600" dirty="0">
                <a:hlinkClick r:id="rId6"/>
              </a:rPr>
              <a:t>https://docs.google.com/document/d/1j3mGL1hvmSx8UoJlBcrSmPY0tRKWLRJP07kFO35dxZ8/edit</a:t>
            </a:r>
            <a:br>
              <a:rPr lang="en-CA" sz="2600" dirty="0"/>
            </a:br>
            <a:endParaRPr lang="en-CA" sz="2600" dirty="0"/>
          </a:p>
          <a:p>
            <a:pPr>
              <a:lnSpc>
                <a:spcPct val="120000"/>
              </a:lnSpc>
            </a:pPr>
            <a:r>
              <a:rPr lang="en-CA" sz="2600" dirty="0"/>
              <a:t>Example project requirements from 2018, to be collected from Project Mentors by Program Mentors</a:t>
            </a:r>
            <a:br>
              <a:rPr lang="en-CA" sz="2600" dirty="0"/>
            </a:br>
            <a:r>
              <a:rPr lang="en-CA" sz="2600" dirty="0">
                <a:hlinkClick r:id="rId7"/>
              </a:rPr>
              <a:t>https://docs.google.com/document/d/1B0FNKWQq38yIaO93WcmE4t9cnWt4goKVHzs3g8nUQj4/edit</a:t>
            </a:r>
            <a:br>
              <a:rPr lang="en-CA" sz="2600" dirty="0"/>
            </a:br>
            <a:br>
              <a:rPr lang="en-CA" sz="2600" dirty="0"/>
            </a:br>
            <a:endParaRPr lang="en-CA" sz="2600" dirty="0"/>
          </a:p>
          <a:p>
            <a:pPr>
              <a:lnSpc>
                <a:spcPct val="120000"/>
              </a:lnSpc>
            </a:pPr>
            <a:r>
              <a:rPr lang="en-CA" sz="2600" dirty="0"/>
              <a:t>Pitch document and code examples from AI4ALL</a:t>
            </a:r>
            <a:br>
              <a:rPr lang="en-CA" sz="2600" dirty="0"/>
            </a:br>
            <a:r>
              <a:rPr lang="en-CA" sz="2600" dirty="0">
                <a:hlinkClick r:id="rId8"/>
              </a:rPr>
              <a:t>https://docs.google.com/document/d/1-Ed_QTiWyt3y6W55kQn2HsU8MZ9eaKRTZB4IdDA55Hc/edit</a:t>
            </a:r>
            <a:br>
              <a:rPr lang="en-CA" sz="2600" dirty="0"/>
            </a:br>
            <a:r>
              <a:rPr lang="en-CA" sz="2600" dirty="0">
                <a:hlinkClick r:id="rId9"/>
              </a:rPr>
              <a:t>https://github.com/abisee/sailors2017</a:t>
            </a:r>
            <a:endParaRPr lang="en-CA" sz="26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43CA24-D73A-444D-B57B-943FBA681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6898-3D67-5849-9611-845334F6585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085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E3D5-B85F-A849-8F89-2671656EE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Invent The Future (ITF)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F5D99-C674-9041-8006-E1D92DE7E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CA" sz="2400" dirty="0"/>
              <a:t>Two-week summer enrichment program</a:t>
            </a:r>
          </a:p>
          <a:p>
            <a:endParaRPr lang="en-CA" sz="2400" dirty="0"/>
          </a:p>
          <a:p>
            <a:r>
              <a:rPr lang="en-CA" sz="2400" dirty="0"/>
              <a:t>Grade 10 and 11 young women</a:t>
            </a:r>
          </a:p>
          <a:p>
            <a:endParaRPr lang="en-CA" sz="2400" dirty="0"/>
          </a:p>
          <a:p>
            <a:r>
              <a:rPr lang="en-CA" sz="2400" dirty="0"/>
              <a:t>Explore the world of AI through </a:t>
            </a:r>
          </a:p>
          <a:p>
            <a:pPr lvl="1"/>
            <a:r>
              <a:rPr lang="en-CA" sz="2000" dirty="0"/>
              <a:t>Team projects</a:t>
            </a:r>
          </a:p>
          <a:p>
            <a:pPr lvl="1"/>
            <a:r>
              <a:rPr lang="en-CA" sz="2000" dirty="0"/>
              <a:t>Industry field trips</a:t>
            </a:r>
          </a:p>
          <a:p>
            <a:pPr lvl="1"/>
            <a:r>
              <a:rPr lang="en-CA" sz="2000" dirty="0"/>
              <a:t>Connecting with mentors &amp; industry experts</a:t>
            </a:r>
          </a:p>
          <a:p>
            <a:pPr lvl="1"/>
            <a:r>
              <a:rPr lang="en-CA" sz="2000" dirty="0"/>
              <a:t>Supportive yet challenging environment</a:t>
            </a:r>
          </a:p>
          <a:p>
            <a:endParaRPr lang="en-CA" sz="2400" dirty="0"/>
          </a:p>
          <a:p>
            <a:pPr marL="0" indent="0">
              <a:buNone/>
            </a:pPr>
            <a:r>
              <a:rPr lang="en-CA" sz="2000" b="1" dirty="0"/>
              <a:t>Learn More: </a:t>
            </a:r>
            <a:r>
              <a:rPr lang="en-CA" sz="20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CA" sz="2000" dirty="0" err="1">
                <a:solidFill>
                  <a:schemeClr val="bg1">
                    <a:lumMod val="50000"/>
                  </a:schemeClr>
                </a:solidFill>
              </a:rPr>
              <a:t>www.sfu.ca</a:t>
            </a:r>
            <a:r>
              <a:rPr lang="en-CA" sz="2000" dirty="0">
                <a:solidFill>
                  <a:schemeClr val="bg1">
                    <a:lumMod val="50000"/>
                  </a:schemeClr>
                </a:solidFill>
              </a:rPr>
              <a:t>/computing/</a:t>
            </a:r>
            <a:r>
              <a:rPr lang="en-CA" sz="2000" dirty="0" err="1">
                <a:solidFill>
                  <a:schemeClr val="bg1">
                    <a:lumMod val="50000"/>
                  </a:schemeClr>
                </a:solidFill>
              </a:rPr>
              <a:t>inventthefuture.html</a:t>
            </a:r>
            <a:endParaRPr lang="en-CA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10D91-57AA-F24F-A393-548720413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6898-3D67-5849-9611-845334F6585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854244-C4F4-7941-8BB1-C641F2B8D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978695" y="-14582"/>
            <a:ext cx="4750211" cy="442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02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B3EC3-81B9-3044-A1FA-0EAD0A2C3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523E1-74FD-6747-860C-09E27E96A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67AB08-06DB-A14E-854D-30B8D3100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6898-3D67-5849-9611-845334F6585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074" name="Picture 2" descr="https://lh4.googleusercontent.com/6oUS86cisk_1uwJGORpiIiami5ppmOrD-wJVuSTux1gqVSFSBgrPYpfCvJzS9Qyw6gWSkJXE5u6_2yUOnQ0PkDnlLQytnAtCWA4KwzccFLsKSqFzLGsBxbwy9Q8clQBuxDo5NhDWITE">
            <a:extLst>
              <a:ext uri="{FF2B5EF4-FFF2-40B4-BE49-F238E27FC236}">
                <a16:creationId xmlns:a16="http://schemas.microsoft.com/office/drawing/2014/main" id="{81C2A031-6DF7-5C45-B663-1287EFFFE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2484"/>
            <a:ext cx="12192000" cy="694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064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s://lh3.googleusercontent.com/NSxy4c5_hcPW61ulGDga20czOZTVRd6jfcTQn0PmU-q968gU6os-_tm7PoGVvCgFXWCYwHIKlt_CL9MXYmggPyUUwbCP_VcpdBee2kN79E4Y8uaId_VFO6YZUMbJXvYVZKYj9Emm31o">
            <a:extLst>
              <a:ext uri="{FF2B5EF4-FFF2-40B4-BE49-F238E27FC236}">
                <a16:creationId xmlns:a16="http://schemas.microsoft.com/office/drawing/2014/main" id="{F54EA547-4C04-5A47-954D-449A054D8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017" y="1690688"/>
            <a:ext cx="5610081" cy="477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03DC30-6584-824C-AD6F-29B95800F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Breaking the Barriers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0D8C3-4AE0-9F4A-98AF-80C1BC8B4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Access</a:t>
            </a:r>
          </a:p>
          <a:p>
            <a:pPr lvl="1">
              <a:lnSpc>
                <a:spcPct val="120000"/>
              </a:lnSpc>
            </a:pPr>
            <a:r>
              <a:rPr lang="en-US" sz="2200" dirty="0"/>
              <a:t>Awareness</a:t>
            </a:r>
          </a:p>
          <a:p>
            <a:pPr lvl="1">
              <a:lnSpc>
                <a:spcPct val="120000"/>
              </a:lnSpc>
            </a:pPr>
            <a:r>
              <a:rPr lang="en-US" sz="2200" dirty="0"/>
              <a:t>Exposure</a:t>
            </a:r>
          </a:p>
          <a:p>
            <a:pPr lvl="1"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b="1" dirty="0"/>
              <a:t>Interest</a:t>
            </a:r>
          </a:p>
          <a:p>
            <a:pPr lvl="1">
              <a:lnSpc>
                <a:spcPct val="120000"/>
              </a:lnSpc>
            </a:pPr>
            <a:r>
              <a:rPr lang="en-US" sz="2200" dirty="0"/>
              <a:t>Technical Training</a:t>
            </a:r>
          </a:p>
          <a:p>
            <a:pPr lvl="1">
              <a:lnSpc>
                <a:spcPct val="120000"/>
              </a:lnSpc>
            </a:pPr>
            <a:r>
              <a:rPr lang="en-US" sz="2200" dirty="0"/>
              <a:t>Confidence</a:t>
            </a:r>
          </a:p>
          <a:p>
            <a:pPr lvl="1">
              <a:lnSpc>
                <a:spcPct val="120000"/>
              </a:lnSpc>
            </a:pPr>
            <a:r>
              <a:rPr lang="en-US" sz="2200" dirty="0"/>
              <a:t>Feeling of Belonging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b="1" dirty="0"/>
              <a:t>Persistence</a:t>
            </a:r>
          </a:p>
          <a:p>
            <a:pPr lvl="1">
              <a:lnSpc>
                <a:spcPct val="120000"/>
              </a:lnSpc>
            </a:pPr>
            <a:r>
              <a:rPr lang="en-US" sz="2200" dirty="0"/>
              <a:t>Professional Network</a:t>
            </a:r>
          </a:p>
          <a:p>
            <a:pPr lvl="1">
              <a:lnSpc>
                <a:spcPct val="120000"/>
              </a:lnSpc>
            </a:pPr>
            <a:r>
              <a:rPr lang="en-US" sz="2200" dirty="0"/>
              <a:t>Role Models</a:t>
            </a:r>
          </a:p>
          <a:p>
            <a:pPr lvl="1">
              <a:lnSpc>
                <a:spcPct val="120000"/>
              </a:lnSpc>
            </a:pPr>
            <a:r>
              <a:rPr lang="en-US" sz="2200" dirty="0"/>
              <a:t>Community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123DC-439E-3146-BE7D-C22D40348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6898-3D67-5849-9611-845334F6585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7D56D4-BA9D-E145-8A4B-E5F959D87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978695" y="-14582"/>
            <a:ext cx="4750211" cy="442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90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FEEF9-0715-8D42-8F13-380CB6C71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Invent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A1445-3292-F845-BD46-0C02FA4B2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4094"/>
            <a:ext cx="10515600" cy="456225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dirty="0"/>
              <a:t>One of ten summer programs around north America and the only one in Canada</a:t>
            </a:r>
            <a:br>
              <a:rPr lang="en-US" sz="2400" dirty="0"/>
            </a:br>
            <a:endParaRPr lang="en-US" sz="2400" dirty="0"/>
          </a:p>
          <a:p>
            <a:endParaRPr lang="en-US" sz="26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br>
              <a:rPr lang="en-US" sz="2200" dirty="0"/>
            </a:br>
            <a:endParaRPr lang="en-US" sz="2200" b="1" dirty="0"/>
          </a:p>
          <a:p>
            <a:pPr marL="0" indent="0">
              <a:buNone/>
            </a:pPr>
            <a:r>
              <a:rPr lang="en-US" sz="2200" b="1" dirty="0"/>
              <a:t>Learn More: 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http://ai-4-all.org/summer-programs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D442B9-C795-7345-95EB-C67C3A215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6898-3D67-5849-9611-845334F6585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3858A-8E2B-474D-9B79-2AB611140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22" y="2316286"/>
            <a:ext cx="3021842" cy="7640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701098-7D8C-284C-AC88-26F086C2C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152" y="2151534"/>
            <a:ext cx="2290194" cy="10935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F5E2F2-F830-3A49-94BC-8B23AA29A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7013" y="2297491"/>
            <a:ext cx="3581400" cy="698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662527-5E3C-684D-91FA-DDA0710A55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872" y="3130745"/>
            <a:ext cx="3192727" cy="7067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0A61C8-BE10-A649-8C82-E7FC11416B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2777" y="2995991"/>
            <a:ext cx="2790009" cy="8967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711868-0ABE-7643-9F62-4D7DDBC376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3673" y="2929595"/>
            <a:ext cx="2365459" cy="11998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85C6B2-36AC-324A-A870-6011688439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2005" y="3808169"/>
            <a:ext cx="2032000" cy="990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D58FDF-96A0-7241-8516-2A532AAA51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92823" y="3730395"/>
            <a:ext cx="2599963" cy="13249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D61115-06F9-814A-AF36-D2BC965E85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38293" y="4293726"/>
            <a:ext cx="1540553" cy="9568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D71C91-141B-7D40-A1E7-6CD48F18944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5885" y="4788083"/>
            <a:ext cx="3192727" cy="7895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5B776F-F7C7-FD44-8485-4F774AA03E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46297" y="4939441"/>
            <a:ext cx="35560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70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9763E-270D-AD41-9974-FF2722805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In a Glance (Tentative)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12813C-F118-7D47-9F4C-4D75DBDFC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6898-3D67-5849-9611-845334F6585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7244C3-2268-8D43-AA65-731DEC698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225" y="1547251"/>
            <a:ext cx="3582738" cy="4945624"/>
          </a:xfrm>
          <a:prstGeom prst="rect">
            <a:avLst/>
          </a:prstGeom>
          <a:ln>
            <a:solidFill>
              <a:srgbClr val="9411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26654B-4BA9-1947-AD60-D5DE8576B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6428" y="1547251"/>
            <a:ext cx="3497114" cy="4945624"/>
          </a:xfrm>
          <a:prstGeom prst="rect">
            <a:avLst/>
          </a:prstGeom>
          <a:ln>
            <a:solidFill>
              <a:srgbClr val="941100"/>
            </a:solidFill>
          </a:ln>
        </p:spPr>
      </p:pic>
    </p:spTree>
    <p:extLst>
      <p:ext uri="{BB962C8B-B14F-4D97-AF65-F5344CB8AC3E}">
        <p14:creationId xmlns:p14="http://schemas.microsoft.com/office/powerpoint/2010/main" val="2204024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AC176-A0BA-A249-B0FE-E41D6ADB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85EFD-3E01-2040-B778-8405D8C1D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Help define projects</a:t>
            </a:r>
          </a:p>
          <a:p>
            <a:endParaRPr lang="en-US" dirty="0"/>
          </a:p>
          <a:p>
            <a:r>
              <a:rPr lang="en-US" dirty="0"/>
              <a:t>Prepare the project base &amp; environment</a:t>
            </a:r>
          </a:p>
          <a:p>
            <a:endParaRPr lang="en-US" dirty="0"/>
          </a:p>
          <a:p>
            <a:r>
              <a:rPr lang="en-US" dirty="0"/>
              <a:t>Help students implement the projects</a:t>
            </a:r>
          </a:p>
          <a:p>
            <a:endParaRPr lang="en-US" dirty="0"/>
          </a:p>
          <a:p>
            <a:r>
              <a:rPr lang="en-US" dirty="0"/>
              <a:t>Foster new ideas and potential improvements</a:t>
            </a:r>
          </a:p>
          <a:p>
            <a:endParaRPr lang="en-US" dirty="0"/>
          </a:p>
          <a:p>
            <a:r>
              <a:rPr lang="en-US" dirty="0"/>
              <a:t>Be role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71708F-79CA-074B-86FC-8752E7F5F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6898-3D67-5849-9611-845334F6585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A69A1E-E4D2-D940-B0FD-02411410D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978695" y="-14582"/>
            <a:ext cx="4750211" cy="442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325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42017-09B6-E54F-AABD-0F3C673BF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2725B-A5E5-3B49-A9B1-FE31A822D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Instructor: </a:t>
            </a:r>
            <a:r>
              <a:rPr lang="en-US" sz="2400" b="1" dirty="0"/>
              <a:t>Steve</a:t>
            </a:r>
            <a:endParaRPr lang="en-US" sz="2400" dirty="0"/>
          </a:p>
          <a:p>
            <a:r>
              <a:rPr lang="en-US" sz="2400" dirty="0"/>
              <a:t>Program Mentors: </a:t>
            </a:r>
            <a:r>
              <a:rPr lang="en-US" sz="2400" b="1" dirty="0"/>
              <a:t>Neha</a:t>
            </a:r>
            <a:r>
              <a:rPr lang="en-US" sz="2400" dirty="0"/>
              <a:t> &amp; </a:t>
            </a:r>
            <a:r>
              <a:rPr lang="en-US" sz="2400" b="1" dirty="0"/>
              <a:t>Trista</a:t>
            </a:r>
          </a:p>
          <a:p>
            <a:endParaRPr lang="en-US" sz="2400" dirty="0"/>
          </a:p>
          <a:p>
            <a:r>
              <a:rPr lang="en-US" sz="2400" dirty="0"/>
              <a:t>Robotics: </a:t>
            </a:r>
            <a:r>
              <a:rPr lang="en-US" sz="2400" b="1" dirty="0" err="1"/>
              <a:t>Sachini</a:t>
            </a:r>
            <a:r>
              <a:rPr lang="en-US" sz="2400" dirty="0"/>
              <a:t> &amp; </a:t>
            </a:r>
            <a:r>
              <a:rPr lang="en-US" sz="2400" b="1" dirty="0" err="1"/>
              <a:t>Mahsa</a:t>
            </a:r>
            <a:endParaRPr lang="en-US" sz="2400" dirty="0"/>
          </a:p>
          <a:p>
            <a:r>
              <a:rPr lang="en-US" sz="2400" dirty="0"/>
              <a:t>NLP: </a:t>
            </a:r>
            <a:r>
              <a:rPr lang="en-US" sz="2400" b="1" dirty="0" err="1"/>
              <a:t>Pooya</a:t>
            </a:r>
            <a:r>
              <a:rPr lang="en-US" sz="2400" dirty="0"/>
              <a:t> &amp; </a:t>
            </a:r>
            <a:r>
              <a:rPr lang="en-US" sz="2400" b="1" dirty="0"/>
              <a:t>Nishant</a:t>
            </a:r>
          </a:p>
          <a:p>
            <a:r>
              <a:rPr lang="en-US" sz="2400" dirty="0"/>
              <a:t>Computer Vision: </a:t>
            </a:r>
            <a:r>
              <a:rPr lang="en-US" sz="2400" b="1" dirty="0"/>
              <a:t>Liz</a:t>
            </a:r>
            <a:r>
              <a:rPr lang="en-US" sz="2400" dirty="0"/>
              <a:t> &amp; </a:t>
            </a:r>
            <a:r>
              <a:rPr lang="en-US" sz="2400" b="1" dirty="0" err="1"/>
              <a:t>Yasaman</a:t>
            </a:r>
            <a:endParaRPr lang="en-US" sz="2400" dirty="0"/>
          </a:p>
          <a:p>
            <a:r>
              <a:rPr lang="en-US" sz="2400" dirty="0"/>
              <a:t>Bioinformatics: </a:t>
            </a:r>
            <a:r>
              <a:rPr lang="en-US" sz="2400" b="1" dirty="0"/>
              <a:t>Alice</a:t>
            </a:r>
            <a:r>
              <a:rPr lang="en-US" sz="2400" dirty="0"/>
              <a:t> &amp; </a:t>
            </a:r>
            <a:r>
              <a:rPr lang="en-US" sz="2400" b="1" dirty="0"/>
              <a:t>Raquel</a:t>
            </a:r>
          </a:p>
          <a:p>
            <a:pPr marL="0" indent="0">
              <a:buNone/>
            </a:pPr>
            <a:endParaRPr lang="en-US" sz="2400" dirty="0">
              <a:solidFill>
                <a:srgbClr val="941100"/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941100"/>
                </a:solidFill>
              </a:rPr>
              <a:t>An ITF alumni from 2018 will join each of the teams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A5184-7288-7442-9CE9-3B63EA18D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6898-3D67-5849-9611-845334F6585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DE0F68-4DCC-3841-8847-B67BB3DB5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978695" y="-14582"/>
            <a:ext cx="4750211" cy="442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900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7CB1F-37F9-0647-BCEA-A5FFB5CF1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Stories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940F6-EBF4-C140-98A9-E0532A054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91825" cy="4351338"/>
          </a:xfrm>
        </p:spPr>
        <p:txBody>
          <a:bodyPr/>
          <a:lstStyle/>
          <a:p>
            <a:r>
              <a:rPr lang="en-US" sz="2000" b="1" dirty="0"/>
              <a:t>Using AI to improve Surgery [Stanford 2015]</a:t>
            </a:r>
          </a:p>
          <a:p>
            <a:pPr lvl="1"/>
            <a:r>
              <a:rPr lang="en-CA" sz="1600" dirty="0"/>
              <a:t>Learned classifying and tracking surgical instruments in videos based on previous research</a:t>
            </a:r>
          </a:p>
          <a:p>
            <a:pPr lvl="1"/>
            <a:r>
              <a:rPr lang="en-CA" sz="1600" dirty="0"/>
              <a:t>Improved on previous results by 28%</a:t>
            </a:r>
          </a:p>
          <a:p>
            <a:pPr lvl="1"/>
            <a:r>
              <a:rPr lang="en-CA" sz="1600" dirty="0"/>
              <a:t>Explored adding tool movements and patterns to analyze surgical skill</a:t>
            </a:r>
          </a:p>
          <a:p>
            <a:pPr lvl="1"/>
            <a:r>
              <a:rPr lang="en-CA" sz="1600" dirty="0"/>
              <a:t>Continued work turned to aware winning NIPS 2017 paper</a:t>
            </a:r>
          </a:p>
          <a:p>
            <a:pPr lvl="1"/>
            <a:endParaRPr lang="en-CA" sz="1800" dirty="0"/>
          </a:p>
          <a:p>
            <a:pPr lvl="1"/>
            <a:endParaRPr lang="en-CA" sz="1800" dirty="0"/>
          </a:p>
          <a:p>
            <a:r>
              <a:rPr lang="en-CA" sz="2000" b="1" dirty="0"/>
              <a:t>Read more: </a:t>
            </a:r>
            <a:r>
              <a:rPr lang="en-CA" sz="1800" dirty="0">
                <a:solidFill>
                  <a:schemeClr val="bg1">
                    <a:lumMod val="50000"/>
                  </a:schemeClr>
                </a:solidFill>
              </a:rPr>
              <a:t>http://ai-4-all.org/about/results</a:t>
            </a:r>
            <a:endParaRPr lang="en-CA" sz="2000" b="1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CA" sz="1600" dirty="0"/>
              <a:t>Using AI to Build Community</a:t>
            </a:r>
          </a:p>
          <a:p>
            <a:pPr lvl="1"/>
            <a:r>
              <a:rPr lang="en-CA" sz="1600" dirty="0"/>
              <a:t>Using AI to Improve the Criminal Justice System</a:t>
            </a:r>
          </a:p>
          <a:p>
            <a:pPr lvl="1"/>
            <a:r>
              <a:rPr lang="en-CA" sz="1600" dirty="0"/>
              <a:t>Using AI to Increase Access to Emergency Care</a:t>
            </a:r>
          </a:p>
          <a:p>
            <a:endParaRPr lang="en-CA" sz="24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C451C-3FEF-D747-8183-D96E904E9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6898-3D67-5849-9611-845334F6585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26" name="Picture 2" descr="https://cdn-images-1.medium.com/max/2400/1*A7dqPE8aJlyqOjmjX__xjA.jpeg">
            <a:extLst>
              <a:ext uri="{FF2B5EF4-FFF2-40B4-BE49-F238E27FC236}">
                <a16:creationId xmlns:a16="http://schemas.microsoft.com/office/drawing/2014/main" id="{578E9DD2-BC17-474D-890C-B60171ECE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440" y="3264348"/>
            <a:ext cx="2493045" cy="1662030"/>
          </a:xfrm>
          <a:prstGeom prst="rect">
            <a:avLst/>
          </a:prstGeom>
          <a:noFill/>
          <a:ln w="28575">
            <a:solidFill>
              <a:srgbClr val="9411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-images-1.medium.com/max/1200/1*exd20IaWZR5kIjkS-zdlEQ.jpeg">
            <a:extLst>
              <a:ext uri="{FF2B5EF4-FFF2-40B4-BE49-F238E27FC236}">
                <a16:creationId xmlns:a16="http://schemas.microsoft.com/office/drawing/2014/main" id="{97010E37-42C8-6C44-A7D3-2FB3DB7A3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149" y="4528769"/>
            <a:ext cx="2216042" cy="1662031"/>
          </a:xfrm>
          <a:prstGeom prst="rect">
            <a:avLst/>
          </a:prstGeom>
          <a:noFill/>
          <a:ln w="28575">
            <a:solidFill>
              <a:srgbClr val="9411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-images-1.medium.com/max/2400/1*mtff9P_XMX9mvfEOPHJdOg.jpeg">
            <a:extLst>
              <a:ext uri="{FF2B5EF4-FFF2-40B4-BE49-F238E27FC236}">
                <a16:creationId xmlns:a16="http://schemas.microsoft.com/office/drawing/2014/main" id="{B362AF0A-BE78-8D44-9A80-FF955FB38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689" y="4078179"/>
            <a:ext cx="2471124" cy="1853343"/>
          </a:xfrm>
          <a:prstGeom prst="rect">
            <a:avLst/>
          </a:prstGeom>
          <a:noFill/>
          <a:ln w="28575">
            <a:solidFill>
              <a:srgbClr val="9411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968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1075</TotalTime>
  <Words>641</Words>
  <Application>Microsoft Macintosh PowerPoint</Application>
  <PresentationFormat>Widescreen</PresentationFormat>
  <Paragraphs>176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Cambria</vt:lpstr>
      <vt:lpstr>Office Theme</vt:lpstr>
      <vt:lpstr>       Invent The Future 2019</vt:lpstr>
      <vt:lpstr>Invent The Future (ITF)</vt:lpstr>
      <vt:lpstr>PowerPoint Presentation</vt:lpstr>
      <vt:lpstr>Breaking the Barriers</vt:lpstr>
      <vt:lpstr>Invent The Future</vt:lpstr>
      <vt:lpstr>Program In a Glance (Tentative)</vt:lpstr>
      <vt:lpstr>Mentors</vt:lpstr>
      <vt:lpstr>Welcome</vt:lpstr>
      <vt:lpstr>Success Stories</vt:lpstr>
      <vt:lpstr>SFU ITF 2018</vt:lpstr>
      <vt:lpstr>Projects from SFU ITF 2018</vt:lpstr>
      <vt:lpstr>Projects from SFU ITF 2018</vt:lpstr>
      <vt:lpstr>Projects from SFU ITF 2018</vt:lpstr>
      <vt:lpstr>Projects from SFU ITF 2018</vt:lpstr>
      <vt:lpstr>Important Dates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Microsoft Office User</dc:creator>
  <cp:lastModifiedBy>Ouldooz Baghban Karimi</cp:lastModifiedBy>
  <cp:revision>50</cp:revision>
  <dcterms:created xsi:type="dcterms:W3CDTF">2019-03-22T17:49:47Z</dcterms:created>
  <dcterms:modified xsi:type="dcterms:W3CDTF">2019-05-08T20:47:50Z</dcterms:modified>
</cp:coreProperties>
</file>